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43200638" cy="432006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p:scale>
          <a:sx n="30" d="100"/>
          <a:sy n="30" d="100"/>
        </p:scale>
        <p:origin x="772" y="-207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3240048" y="7070108"/>
            <a:ext cx="36720542" cy="15040222"/>
          </a:xfrm>
        </p:spPr>
        <p:txBody>
          <a:bodyPr anchor="b"/>
          <a:lstStyle>
            <a:lvl1pPr algn="ctr">
              <a:defRPr sz="28347"/>
            </a:lvl1pPr>
          </a:lstStyle>
          <a:p>
            <a:r>
              <a:rPr lang="zh-CN" altLang="en-US"/>
              <a:t>单击此处编辑母版标题样式</a:t>
            </a:r>
            <a:endParaRPr lang="en-US" dirty="0"/>
          </a:p>
        </p:txBody>
      </p:sp>
      <p:sp>
        <p:nvSpPr>
          <p:cNvPr id="3" name="Subtitle 2"/>
          <p:cNvSpPr>
            <a:spLocks noGrp="1"/>
          </p:cNvSpPr>
          <p:nvPr>
            <p:ph type="subTitle" idx="1"/>
          </p:nvPr>
        </p:nvSpPr>
        <p:spPr>
          <a:xfrm>
            <a:off x="5400080" y="22690338"/>
            <a:ext cx="32400479" cy="10430151"/>
          </a:xfrm>
        </p:spPr>
        <p:txBody>
          <a:bodyPr/>
          <a:lstStyle>
            <a:lvl1pPr marL="0" indent="0" algn="ctr">
              <a:buNone/>
              <a:defRPr sz="11339"/>
            </a:lvl1pPr>
            <a:lvl2pPr marL="2160041" indent="0" algn="ctr">
              <a:buNone/>
              <a:defRPr sz="9449"/>
            </a:lvl2pPr>
            <a:lvl3pPr marL="4320083" indent="0" algn="ctr">
              <a:buNone/>
              <a:defRPr sz="8504"/>
            </a:lvl3pPr>
            <a:lvl4pPr marL="6480124" indent="0" algn="ctr">
              <a:buNone/>
              <a:defRPr sz="7559"/>
            </a:lvl4pPr>
            <a:lvl5pPr marL="8640166" indent="0" algn="ctr">
              <a:buNone/>
              <a:defRPr sz="7559"/>
            </a:lvl5pPr>
            <a:lvl6pPr marL="10800207" indent="0" algn="ctr">
              <a:buNone/>
              <a:defRPr sz="7559"/>
            </a:lvl6pPr>
            <a:lvl7pPr marL="12960248" indent="0" algn="ctr">
              <a:buNone/>
              <a:defRPr sz="7559"/>
            </a:lvl7pPr>
            <a:lvl8pPr marL="15120290" indent="0" algn="ctr">
              <a:buNone/>
              <a:defRPr sz="7559"/>
            </a:lvl8pPr>
            <a:lvl9pPr marL="17280331" indent="0" algn="ctr">
              <a:buNone/>
              <a:defRPr sz="7559"/>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119658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1721403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915459" y="2300034"/>
            <a:ext cx="9315138" cy="3661054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2970046" y="2300034"/>
            <a:ext cx="27405405" cy="36610544"/>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61826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932624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947546" y="10770172"/>
            <a:ext cx="37260550" cy="17970262"/>
          </a:xfrm>
        </p:spPr>
        <p:txBody>
          <a:bodyPr anchor="b"/>
          <a:lstStyle>
            <a:lvl1pPr>
              <a:defRPr sz="28347"/>
            </a:lvl1pPr>
          </a:lstStyle>
          <a:p>
            <a:r>
              <a:rPr lang="zh-CN" altLang="en-US"/>
              <a:t>单击此处编辑母版标题样式</a:t>
            </a:r>
            <a:endParaRPr lang="en-US" dirty="0"/>
          </a:p>
        </p:txBody>
      </p:sp>
      <p:sp>
        <p:nvSpPr>
          <p:cNvPr id="3" name="Text Placeholder 2"/>
          <p:cNvSpPr>
            <a:spLocks noGrp="1"/>
          </p:cNvSpPr>
          <p:nvPr>
            <p:ph type="body" idx="1"/>
          </p:nvPr>
        </p:nvSpPr>
        <p:spPr>
          <a:xfrm>
            <a:off x="2947546" y="28910440"/>
            <a:ext cx="37260550" cy="9450136"/>
          </a:xfrm>
        </p:spPr>
        <p:txBody>
          <a:bodyPr/>
          <a:lstStyle>
            <a:lvl1pPr marL="0" indent="0">
              <a:buNone/>
              <a:defRPr sz="11339">
                <a:solidFill>
                  <a:schemeClr val="tx1"/>
                </a:solidFill>
              </a:defRPr>
            </a:lvl1pPr>
            <a:lvl2pPr marL="2160041" indent="0">
              <a:buNone/>
              <a:defRPr sz="9449">
                <a:solidFill>
                  <a:schemeClr val="tx1">
                    <a:tint val="75000"/>
                  </a:schemeClr>
                </a:solidFill>
              </a:defRPr>
            </a:lvl2pPr>
            <a:lvl3pPr marL="4320083" indent="0">
              <a:buNone/>
              <a:defRPr sz="8504">
                <a:solidFill>
                  <a:schemeClr val="tx1">
                    <a:tint val="75000"/>
                  </a:schemeClr>
                </a:solidFill>
              </a:defRPr>
            </a:lvl3pPr>
            <a:lvl4pPr marL="6480124" indent="0">
              <a:buNone/>
              <a:defRPr sz="7559">
                <a:solidFill>
                  <a:schemeClr val="tx1">
                    <a:tint val="75000"/>
                  </a:schemeClr>
                </a:solidFill>
              </a:defRPr>
            </a:lvl4pPr>
            <a:lvl5pPr marL="8640166" indent="0">
              <a:buNone/>
              <a:defRPr sz="7559">
                <a:solidFill>
                  <a:schemeClr val="tx1">
                    <a:tint val="75000"/>
                  </a:schemeClr>
                </a:solidFill>
              </a:defRPr>
            </a:lvl5pPr>
            <a:lvl6pPr marL="10800207" indent="0">
              <a:buNone/>
              <a:defRPr sz="7559">
                <a:solidFill>
                  <a:schemeClr val="tx1">
                    <a:tint val="75000"/>
                  </a:schemeClr>
                </a:solidFill>
              </a:defRPr>
            </a:lvl6pPr>
            <a:lvl7pPr marL="12960248" indent="0">
              <a:buNone/>
              <a:defRPr sz="7559">
                <a:solidFill>
                  <a:schemeClr val="tx1">
                    <a:tint val="75000"/>
                  </a:schemeClr>
                </a:solidFill>
              </a:defRPr>
            </a:lvl7pPr>
            <a:lvl8pPr marL="15120290" indent="0">
              <a:buNone/>
              <a:defRPr sz="7559">
                <a:solidFill>
                  <a:schemeClr val="tx1">
                    <a:tint val="75000"/>
                  </a:schemeClr>
                </a:solidFill>
              </a:defRPr>
            </a:lvl8pPr>
            <a:lvl9pPr marL="17280331" indent="0">
              <a:buNone/>
              <a:defRPr sz="7559">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3054411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2970044" y="11500170"/>
            <a:ext cx="18360271" cy="2741040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21870323" y="11500170"/>
            <a:ext cx="18360271" cy="2741040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3512314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2975671" y="2300044"/>
            <a:ext cx="37260550" cy="8350126"/>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2975675" y="10590160"/>
            <a:ext cx="18275892" cy="5190073"/>
          </a:xfrm>
        </p:spPr>
        <p:txBody>
          <a:bodyPr anchor="b"/>
          <a:lstStyle>
            <a:lvl1pPr marL="0" indent="0">
              <a:buNone/>
              <a:defRPr sz="11339" b="1"/>
            </a:lvl1pPr>
            <a:lvl2pPr marL="2160041" indent="0">
              <a:buNone/>
              <a:defRPr sz="9449" b="1"/>
            </a:lvl2pPr>
            <a:lvl3pPr marL="4320083" indent="0">
              <a:buNone/>
              <a:defRPr sz="8504" b="1"/>
            </a:lvl3pPr>
            <a:lvl4pPr marL="6480124" indent="0">
              <a:buNone/>
              <a:defRPr sz="7559" b="1"/>
            </a:lvl4pPr>
            <a:lvl5pPr marL="8640166" indent="0">
              <a:buNone/>
              <a:defRPr sz="7559" b="1"/>
            </a:lvl5pPr>
            <a:lvl6pPr marL="10800207" indent="0">
              <a:buNone/>
              <a:defRPr sz="7559" b="1"/>
            </a:lvl6pPr>
            <a:lvl7pPr marL="12960248" indent="0">
              <a:buNone/>
              <a:defRPr sz="7559" b="1"/>
            </a:lvl7pPr>
            <a:lvl8pPr marL="15120290" indent="0">
              <a:buNone/>
              <a:defRPr sz="7559" b="1"/>
            </a:lvl8pPr>
            <a:lvl9pPr marL="17280331" indent="0">
              <a:buNone/>
              <a:defRPr sz="7559" b="1"/>
            </a:lvl9pPr>
          </a:lstStyle>
          <a:p>
            <a:pPr lvl="0"/>
            <a:r>
              <a:rPr lang="zh-CN" altLang="en-US"/>
              <a:t>单击此处编辑母版文本样式</a:t>
            </a:r>
          </a:p>
        </p:txBody>
      </p:sp>
      <p:sp>
        <p:nvSpPr>
          <p:cNvPr id="4" name="Content Placeholder 3"/>
          <p:cNvSpPr>
            <a:spLocks noGrp="1"/>
          </p:cNvSpPr>
          <p:nvPr>
            <p:ph sz="half" idx="2"/>
          </p:nvPr>
        </p:nvSpPr>
        <p:spPr>
          <a:xfrm>
            <a:off x="2975675" y="15780233"/>
            <a:ext cx="18275892" cy="2321034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21870325" y="10590160"/>
            <a:ext cx="18365898" cy="5190073"/>
          </a:xfrm>
        </p:spPr>
        <p:txBody>
          <a:bodyPr anchor="b"/>
          <a:lstStyle>
            <a:lvl1pPr marL="0" indent="0">
              <a:buNone/>
              <a:defRPr sz="11339" b="1"/>
            </a:lvl1pPr>
            <a:lvl2pPr marL="2160041" indent="0">
              <a:buNone/>
              <a:defRPr sz="9449" b="1"/>
            </a:lvl2pPr>
            <a:lvl3pPr marL="4320083" indent="0">
              <a:buNone/>
              <a:defRPr sz="8504" b="1"/>
            </a:lvl3pPr>
            <a:lvl4pPr marL="6480124" indent="0">
              <a:buNone/>
              <a:defRPr sz="7559" b="1"/>
            </a:lvl4pPr>
            <a:lvl5pPr marL="8640166" indent="0">
              <a:buNone/>
              <a:defRPr sz="7559" b="1"/>
            </a:lvl5pPr>
            <a:lvl6pPr marL="10800207" indent="0">
              <a:buNone/>
              <a:defRPr sz="7559" b="1"/>
            </a:lvl6pPr>
            <a:lvl7pPr marL="12960248" indent="0">
              <a:buNone/>
              <a:defRPr sz="7559" b="1"/>
            </a:lvl7pPr>
            <a:lvl8pPr marL="15120290" indent="0">
              <a:buNone/>
              <a:defRPr sz="7559" b="1"/>
            </a:lvl8pPr>
            <a:lvl9pPr marL="17280331" indent="0">
              <a:buNone/>
              <a:defRPr sz="7559" b="1"/>
            </a:lvl9pPr>
          </a:lstStyle>
          <a:p>
            <a:pPr lvl="0"/>
            <a:r>
              <a:rPr lang="zh-CN" altLang="en-US"/>
              <a:t>单击此处编辑母版文本样式</a:t>
            </a:r>
          </a:p>
        </p:txBody>
      </p:sp>
      <p:sp>
        <p:nvSpPr>
          <p:cNvPr id="6" name="Content Placeholder 5"/>
          <p:cNvSpPr>
            <a:spLocks noGrp="1"/>
          </p:cNvSpPr>
          <p:nvPr>
            <p:ph sz="quarter" idx="4"/>
          </p:nvPr>
        </p:nvSpPr>
        <p:spPr>
          <a:xfrm>
            <a:off x="21870325" y="15780233"/>
            <a:ext cx="18365898" cy="2321034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1352517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99954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411452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975671" y="2880042"/>
            <a:ext cx="13933330" cy="10080149"/>
          </a:xfrm>
        </p:spPr>
        <p:txBody>
          <a:bodyPr anchor="b"/>
          <a:lstStyle>
            <a:lvl1pPr>
              <a:defRPr sz="15118"/>
            </a:lvl1pPr>
          </a:lstStyle>
          <a:p>
            <a:r>
              <a:rPr lang="zh-CN" altLang="en-US"/>
              <a:t>单击此处编辑母版标题样式</a:t>
            </a:r>
            <a:endParaRPr lang="en-US" dirty="0"/>
          </a:p>
        </p:txBody>
      </p:sp>
      <p:sp>
        <p:nvSpPr>
          <p:cNvPr id="3" name="Content Placeholder 2"/>
          <p:cNvSpPr>
            <a:spLocks noGrp="1"/>
          </p:cNvSpPr>
          <p:nvPr>
            <p:ph idx="1"/>
          </p:nvPr>
        </p:nvSpPr>
        <p:spPr>
          <a:xfrm>
            <a:off x="18365898" y="6220102"/>
            <a:ext cx="21870323" cy="30700453"/>
          </a:xfrm>
        </p:spPr>
        <p:txBody>
          <a:bodyPr/>
          <a:lstStyle>
            <a:lvl1pPr>
              <a:defRPr sz="15118"/>
            </a:lvl1pPr>
            <a:lvl2pPr>
              <a:defRPr sz="13229"/>
            </a:lvl2pPr>
            <a:lvl3pPr>
              <a:defRPr sz="11339"/>
            </a:lvl3pPr>
            <a:lvl4pPr>
              <a:defRPr sz="9449"/>
            </a:lvl4pPr>
            <a:lvl5pPr>
              <a:defRPr sz="9449"/>
            </a:lvl5pPr>
            <a:lvl6pPr>
              <a:defRPr sz="9449"/>
            </a:lvl6pPr>
            <a:lvl7pPr>
              <a:defRPr sz="9449"/>
            </a:lvl7pPr>
            <a:lvl8pPr>
              <a:defRPr sz="9449"/>
            </a:lvl8pPr>
            <a:lvl9pPr>
              <a:defRPr sz="944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2975671" y="12960191"/>
            <a:ext cx="13933330" cy="24010358"/>
          </a:xfrm>
        </p:spPr>
        <p:txBody>
          <a:bodyPr/>
          <a:lstStyle>
            <a:lvl1pPr marL="0" indent="0">
              <a:buNone/>
              <a:defRPr sz="7559"/>
            </a:lvl1pPr>
            <a:lvl2pPr marL="2160041" indent="0">
              <a:buNone/>
              <a:defRPr sz="6614"/>
            </a:lvl2pPr>
            <a:lvl3pPr marL="4320083" indent="0">
              <a:buNone/>
              <a:defRPr sz="5669"/>
            </a:lvl3pPr>
            <a:lvl4pPr marL="6480124" indent="0">
              <a:buNone/>
              <a:defRPr sz="4725"/>
            </a:lvl4pPr>
            <a:lvl5pPr marL="8640166" indent="0">
              <a:buNone/>
              <a:defRPr sz="4725"/>
            </a:lvl5pPr>
            <a:lvl6pPr marL="10800207" indent="0">
              <a:buNone/>
              <a:defRPr sz="4725"/>
            </a:lvl6pPr>
            <a:lvl7pPr marL="12960248" indent="0">
              <a:buNone/>
              <a:defRPr sz="4725"/>
            </a:lvl7pPr>
            <a:lvl8pPr marL="15120290" indent="0">
              <a:buNone/>
              <a:defRPr sz="4725"/>
            </a:lvl8pPr>
            <a:lvl9pPr marL="17280331" indent="0">
              <a:buNone/>
              <a:defRPr sz="472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4265466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975671" y="2880042"/>
            <a:ext cx="13933330" cy="10080149"/>
          </a:xfrm>
        </p:spPr>
        <p:txBody>
          <a:bodyPr anchor="b"/>
          <a:lstStyle>
            <a:lvl1pPr>
              <a:defRPr sz="15118"/>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8365898" y="6220102"/>
            <a:ext cx="21870323" cy="30700453"/>
          </a:xfrm>
        </p:spPr>
        <p:txBody>
          <a:bodyPr anchor="t"/>
          <a:lstStyle>
            <a:lvl1pPr marL="0" indent="0">
              <a:buNone/>
              <a:defRPr sz="15118"/>
            </a:lvl1pPr>
            <a:lvl2pPr marL="2160041" indent="0">
              <a:buNone/>
              <a:defRPr sz="13229"/>
            </a:lvl2pPr>
            <a:lvl3pPr marL="4320083" indent="0">
              <a:buNone/>
              <a:defRPr sz="11339"/>
            </a:lvl3pPr>
            <a:lvl4pPr marL="6480124" indent="0">
              <a:buNone/>
              <a:defRPr sz="9449"/>
            </a:lvl4pPr>
            <a:lvl5pPr marL="8640166" indent="0">
              <a:buNone/>
              <a:defRPr sz="9449"/>
            </a:lvl5pPr>
            <a:lvl6pPr marL="10800207" indent="0">
              <a:buNone/>
              <a:defRPr sz="9449"/>
            </a:lvl6pPr>
            <a:lvl7pPr marL="12960248" indent="0">
              <a:buNone/>
              <a:defRPr sz="9449"/>
            </a:lvl7pPr>
            <a:lvl8pPr marL="15120290" indent="0">
              <a:buNone/>
              <a:defRPr sz="9449"/>
            </a:lvl8pPr>
            <a:lvl9pPr marL="17280331" indent="0">
              <a:buNone/>
              <a:defRPr sz="9449"/>
            </a:lvl9pPr>
          </a:lstStyle>
          <a:p>
            <a:r>
              <a:rPr lang="zh-CN" altLang="en-US"/>
              <a:t>单击图标添加图片</a:t>
            </a:r>
            <a:endParaRPr lang="en-US" dirty="0"/>
          </a:p>
        </p:txBody>
      </p:sp>
      <p:sp>
        <p:nvSpPr>
          <p:cNvPr id="4" name="Text Placeholder 3"/>
          <p:cNvSpPr>
            <a:spLocks noGrp="1"/>
          </p:cNvSpPr>
          <p:nvPr>
            <p:ph type="body" sz="half" idx="2"/>
          </p:nvPr>
        </p:nvSpPr>
        <p:spPr>
          <a:xfrm>
            <a:off x="2975671" y="12960191"/>
            <a:ext cx="13933330" cy="24010358"/>
          </a:xfrm>
        </p:spPr>
        <p:txBody>
          <a:bodyPr/>
          <a:lstStyle>
            <a:lvl1pPr marL="0" indent="0">
              <a:buNone/>
              <a:defRPr sz="7559"/>
            </a:lvl1pPr>
            <a:lvl2pPr marL="2160041" indent="0">
              <a:buNone/>
              <a:defRPr sz="6614"/>
            </a:lvl2pPr>
            <a:lvl3pPr marL="4320083" indent="0">
              <a:buNone/>
              <a:defRPr sz="5669"/>
            </a:lvl3pPr>
            <a:lvl4pPr marL="6480124" indent="0">
              <a:buNone/>
              <a:defRPr sz="4725"/>
            </a:lvl4pPr>
            <a:lvl5pPr marL="8640166" indent="0">
              <a:buNone/>
              <a:defRPr sz="4725"/>
            </a:lvl5pPr>
            <a:lvl6pPr marL="10800207" indent="0">
              <a:buNone/>
              <a:defRPr sz="4725"/>
            </a:lvl6pPr>
            <a:lvl7pPr marL="12960248" indent="0">
              <a:buNone/>
              <a:defRPr sz="4725"/>
            </a:lvl7pPr>
            <a:lvl8pPr marL="15120290" indent="0">
              <a:buNone/>
              <a:defRPr sz="4725"/>
            </a:lvl8pPr>
            <a:lvl9pPr marL="17280331" indent="0">
              <a:buNone/>
              <a:defRPr sz="472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17A01A8-B8A9-4B19-A3AE-D7BE7515A48E}" type="datetimeFigureOut">
              <a:rPr lang="zh-CN" altLang="en-US" smtClean="0"/>
              <a:t>2023/3/2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466830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70044" y="2300044"/>
            <a:ext cx="37260550" cy="8350126"/>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970044" y="11500170"/>
            <a:ext cx="37260550" cy="2741040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2970044" y="40040601"/>
            <a:ext cx="9720144" cy="2300034"/>
          </a:xfrm>
          <a:prstGeom prst="rect">
            <a:avLst/>
          </a:prstGeom>
        </p:spPr>
        <p:txBody>
          <a:bodyPr vert="horz" lIns="91440" tIns="45720" rIns="91440" bIns="45720" rtlCol="0" anchor="ctr"/>
          <a:lstStyle>
            <a:lvl1pPr algn="l">
              <a:defRPr sz="5669">
                <a:solidFill>
                  <a:schemeClr val="tx1">
                    <a:tint val="75000"/>
                  </a:schemeClr>
                </a:solidFill>
              </a:defRPr>
            </a:lvl1pPr>
          </a:lstStyle>
          <a:p>
            <a:fld id="{117A01A8-B8A9-4B19-A3AE-D7BE7515A48E}" type="datetimeFigureOut">
              <a:rPr lang="zh-CN" altLang="en-US" smtClean="0"/>
              <a:t>2023/3/2</a:t>
            </a:fld>
            <a:endParaRPr lang="zh-CN" altLang="en-US"/>
          </a:p>
        </p:txBody>
      </p:sp>
      <p:sp>
        <p:nvSpPr>
          <p:cNvPr id="5" name="Footer Placeholder 4"/>
          <p:cNvSpPr>
            <a:spLocks noGrp="1"/>
          </p:cNvSpPr>
          <p:nvPr>
            <p:ph type="ftr" sz="quarter" idx="3"/>
          </p:nvPr>
        </p:nvSpPr>
        <p:spPr>
          <a:xfrm>
            <a:off x="14310212" y="40040601"/>
            <a:ext cx="14580215" cy="2300034"/>
          </a:xfrm>
          <a:prstGeom prst="rect">
            <a:avLst/>
          </a:prstGeom>
        </p:spPr>
        <p:txBody>
          <a:bodyPr vert="horz" lIns="91440" tIns="45720" rIns="91440" bIns="45720" rtlCol="0" anchor="ctr"/>
          <a:lstStyle>
            <a:lvl1pPr algn="ctr">
              <a:defRPr sz="5669">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30510450" y="40040601"/>
            <a:ext cx="9720144" cy="2300034"/>
          </a:xfrm>
          <a:prstGeom prst="rect">
            <a:avLst/>
          </a:prstGeom>
        </p:spPr>
        <p:txBody>
          <a:bodyPr vert="horz" lIns="91440" tIns="45720" rIns="91440" bIns="45720" rtlCol="0" anchor="ctr"/>
          <a:lstStyle>
            <a:lvl1pPr algn="r">
              <a:defRPr sz="5669">
                <a:solidFill>
                  <a:schemeClr val="tx1">
                    <a:tint val="75000"/>
                  </a:schemeClr>
                </a:solidFill>
              </a:defRPr>
            </a:lvl1p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10098410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20083" rtl="0" eaLnBrk="1" latinLnBrk="0" hangingPunct="1">
        <a:lnSpc>
          <a:spcPct val="90000"/>
        </a:lnSpc>
        <a:spcBef>
          <a:spcPct val="0"/>
        </a:spcBef>
        <a:buNone/>
        <a:defRPr sz="20788" kern="1200">
          <a:solidFill>
            <a:schemeClr val="tx1"/>
          </a:solidFill>
          <a:latin typeface="+mj-lt"/>
          <a:ea typeface="+mj-ea"/>
          <a:cs typeface="+mj-cs"/>
        </a:defRPr>
      </a:lvl1pPr>
    </p:titleStyle>
    <p:bodyStyle>
      <a:lvl1pPr marL="1080021" indent="-1080021" algn="l" defTabSz="4320083" rtl="0" eaLnBrk="1" latinLnBrk="0" hangingPunct="1">
        <a:lnSpc>
          <a:spcPct val="90000"/>
        </a:lnSpc>
        <a:spcBef>
          <a:spcPts val="4725"/>
        </a:spcBef>
        <a:buFont typeface="Arial" panose="020B0604020202020204" pitchFamily="34" charset="0"/>
        <a:buChar char="•"/>
        <a:defRPr sz="13229" kern="1200">
          <a:solidFill>
            <a:schemeClr val="tx1"/>
          </a:solidFill>
          <a:latin typeface="+mn-lt"/>
          <a:ea typeface="+mn-ea"/>
          <a:cs typeface="+mn-cs"/>
        </a:defRPr>
      </a:lvl1pPr>
      <a:lvl2pPr marL="3240062" indent="-1080021" algn="l" defTabSz="4320083" rtl="0" eaLnBrk="1" latinLnBrk="0" hangingPunct="1">
        <a:lnSpc>
          <a:spcPct val="90000"/>
        </a:lnSpc>
        <a:spcBef>
          <a:spcPts val="2362"/>
        </a:spcBef>
        <a:buFont typeface="Arial" panose="020B0604020202020204" pitchFamily="34" charset="0"/>
        <a:buChar char="•"/>
        <a:defRPr sz="11339" kern="1200">
          <a:solidFill>
            <a:schemeClr val="tx1"/>
          </a:solidFill>
          <a:latin typeface="+mn-lt"/>
          <a:ea typeface="+mn-ea"/>
          <a:cs typeface="+mn-cs"/>
        </a:defRPr>
      </a:lvl2pPr>
      <a:lvl3pPr marL="5400104" indent="-1080021" algn="l" defTabSz="4320083" rtl="0" eaLnBrk="1" latinLnBrk="0" hangingPunct="1">
        <a:lnSpc>
          <a:spcPct val="90000"/>
        </a:lnSpc>
        <a:spcBef>
          <a:spcPts val="2362"/>
        </a:spcBef>
        <a:buFont typeface="Arial" panose="020B0604020202020204" pitchFamily="34" charset="0"/>
        <a:buChar char="•"/>
        <a:defRPr sz="9449" kern="1200">
          <a:solidFill>
            <a:schemeClr val="tx1"/>
          </a:solidFill>
          <a:latin typeface="+mn-lt"/>
          <a:ea typeface="+mn-ea"/>
          <a:cs typeface="+mn-cs"/>
        </a:defRPr>
      </a:lvl3pPr>
      <a:lvl4pPr marL="7560145"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4pPr>
      <a:lvl5pPr marL="9720186"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5pPr>
      <a:lvl6pPr marL="11880228"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6pPr>
      <a:lvl7pPr marL="14040269"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7pPr>
      <a:lvl8pPr marL="16200311"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8pPr>
      <a:lvl9pPr marL="18360352"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9pPr>
    </p:bodyStyle>
    <p:otherStyle>
      <a:defPPr>
        <a:defRPr lang="en-US"/>
      </a:defPPr>
      <a:lvl1pPr marL="0" algn="l" defTabSz="4320083" rtl="0" eaLnBrk="1" latinLnBrk="0" hangingPunct="1">
        <a:defRPr sz="8504" kern="1200">
          <a:solidFill>
            <a:schemeClr val="tx1"/>
          </a:solidFill>
          <a:latin typeface="+mn-lt"/>
          <a:ea typeface="+mn-ea"/>
          <a:cs typeface="+mn-cs"/>
        </a:defRPr>
      </a:lvl1pPr>
      <a:lvl2pPr marL="2160041" algn="l" defTabSz="4320083" rtl="0" eaLnBrk="1" latinLnBrk="0" hangingPunct="1">
        <a:defRPr sz="8504" kern="1200">
          <a:solidFill>
            <a:schemeClr val="tx1"/>
          </a:solidFill>
          <a:latin typeface="+mn-lt"/>
          <a:ea typeface="+mn-ea"/>
          <a:cs typeface="+mn-cs"/>
        </a:defRPr>
      </a:lvl2pPr>
      <a:lvl3pPr marL="4320083" algn="l" defTabSz="4320083" rtl="0" eaLnBrk="1" latinLnBrk="0" hangingPunct="1">
        <a:defRPr sz="8504" kern="1200">
          <a:solidFill>
            <a:schemeClr val="tx1"/>
          </a:solidFill>
          <a:latin typeface="+mn-lt"/>
          <a:ea typeface="+mn-ea"/>
          <a:cs typeface="+mn-cs"/>
        </a:defRPr>
      </a:lvl3pPr>
      <a:lvl4pPr marL="6480124" algn="l" defTabSz="4320083" rtl="0" eaLnBrk="1" latinLnBrk="0" hangingPunct="1">
        <a:defRPr sz="8504" kern="1200">
          <a:solidFill>
            <a:schemeClr val="tx1"/>
          </a:solidFill>
          <a:latin typeface="+mn-lt"/>
          <a:ea typeface="+mn-ea"/>
          <a:cs typeface="+mn-cs"/>
        </a:defRPr>
      </a:lvl4pPr>
      <a:lvl5pPr marL="8640166" algn="l" defTabSz="4320083" rtl="0" eaLnBrk="1" latinLnBrk="0" hangingPunct="1">
        <a:defRPr sz="8504" kern="1200">
          <a:solidFill>
            <a:schemeClr val="tx1"/>
          </a:solidFill>
          <a:latin typeface="+mn-lt"/>
          <a:ea typeface="+mn-ea"/>
          <a:cs typeface="+mn-cs"/>
        </a:defRPr>
      </a:lvl5pPr>
      <a:lvl6pPr marL="10800207" algn="l" defTabSz="4320083" rtl="0" eaLnBrk="1" latinLnBrk="0" hangingPunct="1">
        <a:defRPr sz="8504" kern="1200">
          <a:solidFill>
            <a:schemeClr val="tx1"/>
          </a:solidFill>
          <a:latin typeface="+mn-lt"/>
          <a:ea typeface="+mn-ea"/>
          <a:cs typeface="+mn-cs"/>
        </a:defRPr>
      </a:lvl6pPr>
      <a:lvl7pPr marL="12960248" algn="l" defTabSz="4320083" rtl="0" eaLnBrk="1" latinLnBrk="0" hangingPunct="1">
        <a:defRPr sz="8504" kern="1200">
          <a:solidFill>
            <a:schemeClr val="tx1"/>
          </a:solidFill>
          <a:latin typeface="+mn-lt"/>
          <a:ea typeface="+mn-ea"/>
          <a:cs typeface="+mn-cs"/>
        </a:defRPr>
      </a:lvl7pPr>
      <a:lvl8pPr marL="15120290" algn="l" defTabSz="4320083" rtl="0" eaLnBrk="1" latinLnBrk="0" hangingPunct="1">
        <a:defRPr sz="8504" kern="1200">
          <a:solidFill>
            <a:schemeClr val="tx1"/>
          </a:solidFill>
          <a:latin typeface="+mn-lt"/>
          <a:ea typeface="+mn-ea"/>
          <a:cs typeface="+mn-cs"/>
        </a:defRPr>
      </a:lvl8pPr>
      <a:lvl9pPr marL="17280331" algn="l" defTabSz="4320083" rtl="0" eaLnBrk="1" latinLnBrk="0" hangingPunct="1">
        <a:defRPr sz="850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25000"/>
          </a:stretch>
        </a:blipFill>
        <a:effectLst/>
      </p:bgPr>
    </p:bg>
    <p:spTree>
      <p:nvGrpSpPr>
        <p:cNvPr id="1" name=""/>
        <p:cNvGrpSpPr/>
        <p:nvPr/>
      </p:nvGrpSpPr>
      <p:grpSpPr>
        <a:xfrm>
          <a:off x="0" y="0"/>
          <a:ext cx="0" cy="0"/>
          <a:chOff x="0" y="0"/>
          <a:chExt cx="0" cy="0"/>
        </a:xfrm>
      </p:grpSpPr>
      <p:cxnSp>
        <p:nvCxnSpPr>
          <p:cNvPr id="9" name="直接连接符 8">
            <a:extLst>
              <a:ext uri="{FF2B5EF4-FFF2-40B4-BE49-F238E27FC236}">
                <a16:creationId xmlns:a16="http://schemas.microsoft.com/office/drawing/2014/main" id="{FB630869-82DF-8369-8CC2-1914FBD1C46F}"/>
              </a:ext>
            </a:extLst>
          </p:cNvPr>
          <p:cNvCxnSpPr>
            <a:cxnSpLocks/>
          </p:cNvCxnSpPr>
          <p:nvPr/>
        </p:nvCxnSpPr>
        <p:spPr>
          <a:xfrm>
            <a:off x="32400000" y="0"/>
            <a:ext cx="1" cy="43200638"/>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直接连接符 10">
            <a:extLst>
              <a:ext uri="{FF2B5EF4-FFF2-40B4-BE49-F238E27FC236}">
                <a16:creationId xmlns:a16="http://schemas.microsoft.com/office/drawing/2014/main" id="{0A50B8D8-ED34-B579-A11C-7B0D3BB125C3}"/>
              </a:ext>
            </a:extLst>
          </p:cNvPr>
          <p:cNvCxnSpPr>
            <a:cxnSpLocks/>
          </p:cNvCxnSpPr>
          <p:nvPr/>
        </p:nvCxnSpPr>
        <p:spPr>
          <a:xfrm>
            <a:off x="10800000" y="0"/>
            <a:ext cx="1" cy="43200638"/>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文本框 1">
            <a:extLst>
              <a:ext uri="{FF2B5EF4-FFF2-40B4-BE49-F238E27FC236}">
                <a16:creationId xmlns:a16="http://schemas.microsoft.com/office/drawing/2014/main" id="{51F10D31-29EB-D59F-EDCD-CAE1C5E14239}"/>
              </a:ext>
            </a:extLst>
          </p:cNvPr>
          <p:cNvSpPr txBox="1"/>
          <p:nvPr/>
        </p:nvSpPr>
        <p:spPr>
          <a:xfrm>
            <a:off x="1800319" y="11622489"/>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研究背景</a:t>
            </a:r>
          </a:p>
        </p:txBody>
      </p:sp>
      <p:sp>
        <p:nvSpPr>
          <p:cNvPr id="3" name="文本框 2">
            <a:extLst>
              <a:ext uri="{FF2B5EF4-FFF2-40B4-BE49-F238E27FC236}">
                <a16:creationId xmlns:a16="http://schemas.microsoft.com/office/drawing/2014/main" id="{54162124-B884-0A8E-851D-423C4B4E95EB}"/>
              </a:ext>
            </a:extLst>
          </p:cNvPr>
          <p:cNvSpPr txBox="1"/>
          <p:nvPr/>
        </p:nvSpPr>
        <p:spPr>
          <a:xfrm>
            <a:off x="34200319" y="11622489"/>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项目总结</a:t>
            </a:r>
          </a:p>
        </p:txBody>
      </p:sp>
      <p:sp>
        <p:nvSpPr>
          <p:cNvPr id="5" name="文本框 4">
            <a:extLst>
              <a:ext uri="{FF2B5EF4-FFF2-40B4-BE49-F238E27FC236}">
                <a16:creationId xmlns:a16="http://schemas.microsoft.com/office/drawing/2014/main" id="{BC2F20B5-AE4B-3BA0-4263-B9D9EADCEF18}"/>
              </a:ext>
            </a:extLst>
          </p:cNvPr>
          <p:cNvSpPr txBox="1"/>
          <p:nvPr/>
        </p:nvSpPr>
        <p:spPr>
          <a:xfrm>
            <a:off x="509342" y="14280025"/>
            <a:ext cx="9781953" cy="9240991"/>
          </a:xfrm>
          <a:prstGeom prst="rect">
            <a:avLst/>
          </a:prstGeom>
          <a:noFill/>
        </p:spPr>
        <p:txBody>
          <a:bodyPr wrap="square">
            <a:spAutoFit/>
          </a:bodyPr>
          <a:lstStyle/>
          <a:p>
            <a:pPr>
              <a:lnSpc>
                <a:spcPct val="125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20</a:t>
            </a:r>
            <a:r>
              <a:rPr lang="zh-CN" altLang="zh-CN" sz="4800" dirty="0">
                <a:effectLst/>
                <a:latin typeface="华文中宋" panose="02010600040101010101" pitchFamily="2" charset="-122"/>
                <a:ea typeface="华文中宋" panose="02010600040101010101" pitchFamily="2" charset="-122"/>
                <a:cs typeface="Times New Roman" panose="02020603050405020304" pitchFamily="18" charset="0"/>
              </a:rPr>
              <a:t>世纪中期以来，人类的工业进入了爆发式增长的阶段，各项新科技、新产品层出不穷。在这个快速发展的过程中，水体和大气等自然环境都受到了极大的影响，各种水体中积累了很多垃圾等杂物，且不乏塑料等化学物质，对生物健康和环境美观造成了极大的负面影响</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a:t>
            </a:r>
            <a:r>
              <a:rPr lang="zh-CN" altLang="en-US" sz="4800" dirty="0">
                <a:latin typeface="华文中宋" panose="02010600040101010101" pitchFamily="2" charset="-122"/>
                <a:ea typeface="华文中宋" panose="02010600040101010101" pitchFamily="2" charset="-122"/>
              </a:rPr>
              <a:t>因此，人类急需在</a:t>
            </a:r>
            <a:r>
              <a:rPr lang="zh-CN" altLang="en-US" sz="4800" b="1" dirty="0">
                <a:latin typeface="华文中宋" panose="02010600040101010101" pitchFamily="2" charset="-122"/>
                <a:ea typeface="华文中宋" panose="02010600040101010101" pitchFamily="2" charset="-122"/>
              </a:rPr>
              <a:t>水域清洁</a:t>
            </a:r>
            <a:r>
              <a:rPr lang="zh-CN" altLang="en-US" sz="4800" dirty="0">
                <a:latin typeface="华文中宋" panose="02010600040101010101" pitchFamily="2" charset="-122"/>
                <a:ea typeface="华文中宋" panose="02010600040101010101" pitchFamily="2" charset="-122"/>
              </a:rPr>
              <a:t>等问题上找到一个全新的高效解决方案。</a:t>
            </a:r>
          </a:p>
        </p:txBody>
      </p:sp>
      <p:sp>
        <p:nvSpPr>
          <p:cNvPr id="8" name="文本框 7">
            <a:extLst>
              <a:ext uri="{FF2B5EF4-FFF2-40B4-BE49-F238E27FC236}">
                <a16:creationId xmlns:a16="http://schemas.microsoft.com/office/drawing/2014/main" id="{59939E82-E9A6-4BEE-8F7C-DDA5C6A804B2}"/>
              </a:ext>
            </a:extLst>
          </p:cNvPr>
          <p:cNvSpPr txBox="1"/>
          <p:nvPr/>
        </p:nvSpPr>
        <p:spPr>
          <a:xfrm>
            <a:off x="1800319" y="24577546"/>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研究现状</a:t>
            </a:r>
          </a:p>
        </p:txBody>
      </p:sp>
      <p:sp>
        <p:nvSpPr>
          <p:cNvPr id="10" name="文本框 9">
            <a:extLst>
              <a:ext uri="{FF2B5EF4-FFF2-40B4-BE49-F238E27FC236}">
                <a16:creationId xmlns:a16="http://schemas.microsoft.com/office/drawing/2014/main" id="{B83DF2F7-C92E-1A68-69DA-9F8AF4A14744}"/>
              </a:ext>
            </a:extLst>
          </p:cNvPr>
          <p:cNvSpPr txBox="1"/>
          <p:nvPr/>
        </p:nvSpPr>
        <p:spPr>
          <a:xfrm>
            <a:off x="509342" y="27229097"/>
            <a:ext cx="9781952" cy="15704299"/>
          </a:xfrm>
          <a:prstGeom prst="rect">
            <a:avLst/>
          </a:prstGeom>
          <a:noFill/>
        </p:spPr>
        <p:txBody>
          <a:bodyPr wrap="square">
            <a:spAutoFit/>
          </a:bodyPr>
          <a:lstStyle/>
          <a:p>
            <a:pPr>
              <a:lnSpc>
                <a:spcPct val="125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经过查找文献资料、了解当前国内外研究现状后发现，市面上现存的水体清洁机器人大多</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存在以下几个问题</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a:t>
            </a:r>
          </a:p>
          <a:p>
            <a:pPr>
              <a:lnSpc>
                <a:spcPct val="125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a.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构型单一且体积庞大，无法适应多种水域使用需求，对不同水体类型可能需重新定制，迁移性差；</a:t>
            </a:r>
          </a:p>
          <a:p>
            <a:pPr>
              <a:lnSpc>
                <a:spcPct val="125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b.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功能单一，不能兼顾垃圾清理与生态修复；</a:t>
            </a:r>
          </a:p>
          <a:p>
            <a:pPr>
              <a:lnSpc>
                <a:spcPct val="125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c.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小型的垃圾回收船大多按照单一固定路径执行清理任务，易遗漏，且设计成本较高；</a:t>
            </a:r>
          </a:p>
          <a:p>
            <a:pPr>
              <a:lnSpc>
                <a:spcPct val="125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d.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回收的垃圾无法及时处理，导致总体效率低下，人工成本高。</a:t>
            </a:r>
            <a:endPar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endParaRPr>
          </a:p>
          <a:p>
            <a:pPr>
              <a:lnSpc>
                <a:spcPct val="125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同时，市面上的垃圾清理机器人还普遍存在成本极高的问题，低至</a:t>
            </a: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2-3</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万元，高达</a:t>
            </a: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30</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余万元。</a:t>
            </a:r>
          </a:p>
        </p:txBody>
      </p:sp>
      <p:sp>
        <p:nvSpPr>
          <p:cNvPr id="13" name="文本框 12">
            <a:extLst>
              <a:ext uri="{FF2B5EF4-FFF2-40B4-BE49-F238E27FC236}">
                <a16:creationId xmlns:a16="http://schemas.microsoft.com/office/drawing/2014/main" id="{8BDA4DD1-EE4A-CE2F-CF45-23F454A0FA80}"/>
              </a:ext>
            </a:extLst>
          </p:cNvPr>
          <p:cNvSpPr txBox="1"/>
          <p:nvPr/>
        </p:nvSpPr>
        <p:spPr>
          <a:xfrm>
            <a:off x="12040310" y="11622488"/>
            <a:ext cx="19120017"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研究过程及实验结论</a:t>
            </a:r>
          </a:p>
        </p:txBody>
      </p:sp>
      <p:pic>
        <p:nvPicPr>
          <p:cNvPr id="14" name="Graphic 1">
            <a:extLst>
              <a:ext uri="{FF2B5EF4-FFF2-40B4-BE49-F238E27FC236}">
                <a16:creationId xmlns:a16="http://schemas.microsoft.com/office/drawing/2014/main" id="{BB45F2B9-7E5F-EF37-8E90-199F89B76E27}"/>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1308706" y="14357859"/>
            <a:ext cx="14698531" cy="11976708"/>
          </a:xfrm>
          <a:prstGeom prst="rect">
            <a:avLst/>
          </a:prstGeom>
        </p:spPr>
      </p:pic>
      <p:sp>
        <p:nvSpPr>
          <p:cNvPr id="15" name="文本框 14">
            <a:extLst>
              <a:ext uri="{FF2B5EF4-FFF2-40B4-BE49-F238E27FC236}">
                <a16:creationId xmlns:a16="http://schemas.microsoft.com/office/drawing/2014/main" id="{E6A7E94B-D2A5-EF3B-F64F-3B0455C61597}"/>
              </a:ext>
            </a:extLst>
          </p:cNvPr>
          <p:cNvSpPr txBox="1"/>
          <p:nvPr/>
        </p:nvSpPr>
        <p:spPr>
          <a:xfrm>
            <a:off x="26007237" y="14290138"/>
            <a:ext cx="5884053" cy="12010980"/>
          </a:xfrm>
          <a:prstGeom prst="rect">
            <a:avLst/>
          </a:prstGeom>
          <a:noFill/>
        </p:spPr>
        <p:txBody>
          <a:bodyPr wrap="square">
            <a:spAutoFit/>
          </a:bodyPr>
          <a:lstStyle/>
          <a:p>
            <a:pPr>
              <a:lnSpc>
                <a:spcPct val="125000"/>
              </a:lnSpc>
            </a:pPr>
            <a:r>
              <a:rPr lang="zh-CN" altLang="en-US" sz="4800" b="1" dirty="0">
                <a:latin typeface="华文中宋" panose="02010600040101010101" pitchFamily="2" charset="-122"/>
                <a:ea typeface="华文中宋" panose="02010600040101010101" pitchFamily="2" charset="-122"/>
              </a:rPr>
              <a:t>课题研究设计</a:t>
            </a:r>
            <a:r>
              <a:rPr lang="zh-CN" altLang="en-US" sz="4800" dirty="0">
                <a:latin typeface="华文中宋" panose="02010600040101010101" pitchFamily="2" charset="-122"/>
                <a:ea typeface="华文中宋" panose="02010600040101010101" pitchFamily="2" charset="-122"/>
              </a:rPr>
              <a:t>的主要内容：</a:t>
            </a:r>
            <a:endParaRPr lang="en-US" altLang="zh-CN" sz="4800" dirty="0">
              <a:latin typeface="华文中宋" panose="02010600040101010101" pitchFamily="2" charset="-122"/>
              <a:ea typeface="华文中宋" panose="02010600040101010101" pitchFamily="2" charset="-122"/>
            </a:endParaRPr>
          </a:p>
          <a:p>
            <a:pPr marL="914400" indent="-914400">
              <a:lnSpc>
                <a:spcPct val="125000"/>
              </a:lnSpc>
              <a:buAutoNum type="arabicPeriod"/>
            </a:pPr>
            <a:r>
              <a:rPr lang="zh-CN" altLang="en-US" sz="4800" dirty="0">
                <a:latin typeface="华文中宋" panose="02010600040101010101" pitchFamily="2" charset="-122"/>
                <a:ea typeface="华文中宋" panose="02010600040101010101" pitchFamily="2" charset="-122"/>
              </a:rPr>
              <a:t>机器人机械结构设计</a:t>
            </a:r>
            <a:endParaRPr lang="en-US" altLang="zh-CN" sz="4800" dirty="0">
              <a:latin typeface="华文中宋" panose="02010600040101010101" pitchFamily="2" charset="-122"/>
              <a:ea typeface="华文中宋" panose="02010600040101010101" pitchFamily="2" charset="-122"/>
            </a:endParaRPr>
          </a:p>
          <a:p>
            <a:pPr marL="914400" indent="-914400">
              <a:lnSpc>
                <a:spcPct val="125000"/>
              </a:lnSpc>
              <a:buAutoNum type="arabicPeriod"/>
            </a:pPr>
            <a:r>
              <a:rPr lang="zh-CN" altLang="en-US" sz="4800" dirty="0">
                <a:latin typeface="华文中宋" panose="02010600040101010101" pitchFamily="2" charset="-122"/>
                <a:ea typeface="华文中宋" panose="02010600040101010101" pitchFamily="2" charset="-122"/>
              </a:rPr>
              <a:t>智能机器视觉算法设计</a:t>
            </a:r>
            <a:endParaRPr lang="en-US" altLang="zh-CN" sz="4800" dirty="0">
              <a:latin typeface="华文中宋" panose="02010600040101010101" pitchFamily="2" charset="-122"/>
              <a:ea typeface="华文中宋" panose="02010600040101010101" pitchFamily="2" charset="-122"/>
            </a:endParaRPr>
          </a:p>
          <a:p>
            <a:pPr marL="914400" indent="-914400">
              <a:lnSpc>
                <a:spcPct val="125000"/>
              </a:lnSpc>
              <a:buAutoNum type="arabicPeriod"/>
            </a:pPr>
            <a:r>
              <a:rPr lang="zh-CN" altLang="en-US" sz="4800" dirty="0">
                <a:latin typeface="华文中宋" panose="02010600040101010101" pitchFamily="2" charset="-122"/>
                <a:ea typeface="华文中宋" panose="02010600040101010101" pitchFamily="2" charset="-122"/>
              </a:rPr>
              <a:t>运动系统设计</a:t>
            </a:r>
            <a:endParaRPr lang="en-US" altLang="zh-CN" sz="4800" dirty="0">
              <a:latin typeface="华文中宋" panose="02010600040101010101" pitchFamily="2" charset="-122"/>
              <a:ea typeface="华文中宋" panose="02010600040101010101" pitchFamily="2" charset="-122"/>
            </a:endParaRPr>
          </a:p>
          <a:p>
            <a:pPr>
              <a:lnSpc>
                <a:spcPct val="125000"/>
              </a:lnSpc>
            </a:pPr>
            <a:r>
              <a:rPr lang="zh-CN" altLang="en-US" sz="4800" dirty="0">
                <a:latin typeface="华文中宋" panose="02010600040101010101" pitchFamily="2" charset="-122"/>
                <a:ea typeface="华文中宋" panose="02010600040101010101" pitchFamily="2" charset="-122"/>
              </a:rPr>
              <a:t>选用材料：</a:t>
            </a:r>
            <a:endParaRPr lang="en-US" altLang="zh-CN" sz="4800" dirty="0">
              <a:latin typeface="华文中宋" panose="02010600040101010101" pitchFamily="2" charset="-122"/>
              <a:ea typeface="华文中宋" panose="02010600040101010101" pitchFamily="2" charset="-122"/>
            </a:endParaRPr>
          </a:p>
          <a:p>
            <a:pPr>
              <a:lnSpc>
                <a:spcPct val="125000"/>
              </a:lnSpc>
            </a:pPr>
            <a:r>
              <a:rPr lang="en-US" altLang="zh-CN" sz="4800" dirty="0">
                <a:latin typeface="华文中宋" panose="02010600040101010101" pitchFamily="2" charset="-122"/>
                <a:ea typeface="华文中宋" panose="02010600040101010101" pitchFamily="2" charset="-122"/>
              </a:rPr>
              <a:t>Arduino</a:t>
            </a:r>
            <a:r>
              <a:rPr lang="zh-CN" altLang="en-US" sz="4800" dirty="0">
                <a:latin typeface="华文中宋" panose="02010600040101010101" pitchFamily="2" charset="-122"/>
                <a:ea typeface="华文中宋" panose="02010600040101010101" pitchFamily="2" charset="-122"/>
              </a:rPr>
              <a:t>控制器、</a:t>
            </a:r>
            <a:r>
              <a:rPr lang="en-US" altLang="zh-CN" sz="4800" dirty="0" err="1">
                <a:latin typeface="华文中宋" panose="02010600040101010101" pitchFamily="2" charset="-122"/>
                <a:ea typeface="华文中宋" panose="02010600040101010101" pitchFamily="2" charset="-122"/>
              </a:rPr>
              <a:t>HuskyLens</a:t>
            </a:r>
            <a:r>
              <a:rPr lang="en-US" altLang="zh-CN" sz="4800" dirty="0">
                <a:latin typeface="华文中宋" panose="02010600040101010101" pitchFamily="2" charset="-122"/>
                <a:ea typeface="华文中宋" panose="02010600040101010101" pitchFamily="2" charset="-122"/>
              </a:rPr>
              <a:t> AI </a:t>
            </a:r>
            <a:r>
              <a:rPr lang="zh-CN" altLang="en-US" sz="4800" dirty="0">
                <a:latin typeface="华文中宋" panose="02010600040101010101" pitchFamily="2" charset="-122"/>
                <a:ea typeface="华文中宋" panose="02010600040101010101" pitchFamily="2" charset="-122"/>
              </a:rPr>
              <a:t>摄像头、超声波测距仪、直流电机、舵机、步进电机等。</a:t>
            </a:r>
            <a:endParaRPr lang="en-US" altLang="zh-CN" sz="4800" dirty="0">
              <a:latin typeface="华文中宋" panose="02010600040101010101" pitchFamily="2" charset="-122"/>
              <a:ea typeface="华文中宋" panose="02010600040101010101" pitchFamily="2" charset="-122"/>
            </a:endParaRPr>
          </a:p>
        </p:txBody>
      </p:sp>
      <p:pic>
        <p:nvPicPr>
          <p:cNvPr id="29" name="图片 28">
            <a:extLst>
              <a:ext uri="{FF2B5EF4-FFF2-40B4-BE49-F238E27FC236}">
                <a16:creationId xmlns:a16="http://schemas.microsoft.com/office/drawing/2014/main" id="{2439D013-AF49-DC0E-A74C-D5B582CE52B2}"/>
              </a:ext>
            </a:extLst>
          </p:cNvPr>
          <p:cNvPicPr>
            <a:picLocks noChangeAspect="1"/>
          </p:cNvPicPr>
          <p:nvPr/>
        </p:nvPicPr>
        <p:blipFill rotWithShape="1">
          <a:blip r:embed="rId4"/>
          <a:srcRect b="51276"/>
          <a:stretch/>
        </p:blipFill>
        <p:spPr>
          <a:xfrm>
            <a:off x="11309349" y="26556483"/>
            <a:ext cx="8191727" cy="5298661"/>
          </a:xfrm>
          <a:prstGeom prst="rect">
            <a:avLst/>
          </a:prstGeom>
        </p:spPr>
      </p:pic>
      <p:pic>
        <p:nvPicPr>
          <p:cNvPr id="31" name="图片 30">
            <a:extLst>
              <a:ext uri="{FF2B5EF4-FFF2-40B4-BE49-F238E27FC236}">
                <a16:creationId xmlns:a16="http://schemas.microsoft.com/office/drawing/2014/main" id="{B730AAF5-1E2E-0E49-6C16-A5F0EB20F198}"/>
              </a:ext>
            </a:extLst>
          </p:cNvPr>
          <p:cNvPicPr>
            <a:picLocks noChangeAspect="1"/>
          </p:cNvPicPr>
          <p:nvPr/>
        </p:nvPicPr>
        <p:blipFill rotWithShape="1">
          <a:blip r:embed="rId4"/>
          <a:srcRect t="51462"/>
          <a:stretch/>
        </p:blipFill>
        <p:spPr>
          <a:xfrm>
            <a:off x="23699563" y="26522211"/>
            <a:ext cx="8191727" cy="5278346"/>
          </a:xfrm>
          <a:prstGeom prst="rect">
            <a:avLst/>
          </a:prstGeom>
        </p:spPr>
      </p:pic>
      <p:sp>
        <p:nvSpPr>
          <p:cNvPr id="32" name="文本框 31">
            <a:extLst>
              <a:ext uri="{FF2B5EF4-FFF2-40B4-BE49-F238E27FC236}">
                <a16:creationId xmlns:a16="http://schemas.microsoft.com/office/drawing/2014/main" id="{1D18F60B-0656-5F25-BD6B-18B0D90890BD}"/>
              </a:ext>
            </a:extLst>
          </p:cNvPr>
          <p:cNvSpPr txBox="1"/>
          <p:nvPr/>
        </p:nvSpPr>
        <p:spPr>
          <a:xfrm>
            <a:off x="19930343" y="26849212"/>
            <a:ext cx="3339315" cy="4624343"/>
          </a:xfrm>
          <a:prstGeom prst="rect">
            <a:avLst/>
          </a:prstGeom>
          <a:noFill/>
        </p:spPr>
        <p:txBody>
          <a:bodyPr wrap="square">
            <a:spAutoFit/>
          </a:bodyPr>
          <a:lstStyle/>
          <a:p>
            <a:pPr>
              <a:lnSpc>
                <a:spcPct val="125000"/>
              </a:lnSpc>
            </a:pPr>
            <a:r>
              <a:rPr lang="zh-CN" altLang="en-US" sz="4800" dirty="0">
                <a:latin typeface="华文中宋" panose="02010600040101010101" pitchFamily="2" charset="-122"/>
                <a:ea typeface="华文中宋" panose="02010600040101010101" pitchFamily="2" charset="-122"/>
              </a:rPr>
              <a:t>图为</a:t>
            </a:r>
            <a:r>
              <a:rPr lang="zh-CN" altLang="en-US" sz="4800" b="1" dirty="0">
                <a:latin typeface="华文中宋" panose="02010600040101010101" pitchFamily="2" charset="-122"/>
                <a:ea typeface="华文中宋" panose="02010600040101010101" pitchFamily="2" charset="-122"/>
              </a:rPr>
              <a:t>制作课题项目</a:t>
            </a:r>
            <a:r>
              <a:rPr lang="zh-CN" altLang="en-US" sz="4800" dirty="0">
                <a:latin typeface="华文中宋" panose="02010600040101010101" pitchFamily="2" charset="-122"/>
                <a:ea typeface="华文中宋" panose="02010600040101010101" pitchFamily="2" charset="-122"/>
              </a:rPr>
              <a:t>的过程，分为机械搭建和程序编写。</a:t>
            </a:r>
            <a:endParaRPr lang="en-US" altLang="zh-CN" sz="4800" dirty="0">
              <a:latin typeface="华文中宋" panose="02010600040101010101" pitchFamily="2" charset="-122"/>
              <a:ea typeface="华文中宋" panose="02010600040101010101" pitchFamily="2" charset="-122"/>
            </a:endParaRPr>
          </a:p>
        </p:txBody>
      </p:sp>
      <p:sp>
        <p:nvSpPr>
          <p:cNvPr id="33" name="文本框 32">
            <a:extLst>
              <a:ext uri="{FF2B5EF4-FFF2-40B4-BE49-F238E27FC236}">
                <a16:creationId xmlns:a16="http://schemas.microsoft.com/office/drawing/2014/main" id="{DEC276F8-D9AE-4D89-6298-494E55DC3AAE}"/>
              </a:ext>
            </a:extLst>
          </p:cNvPr>
          <p:cNvSpPr txBox="1"/>
          <p:nvPr/>
        </p:nvSpPr>
        <p:spPr>
          <a:xfrm>
            <a:off x="11309340" y="32502846"/>
            <a:ext cx="20581949" cy="3701013"/>
          </a:xfrm>
          <a:prstGeom prst="rect">
            <a:avLst/>
          </a:prstGeom>
          <a:noFill/>
        </p:spPr>
        <p:txBody>
          <a:bodyPr wrap="square">
            <a:spAutoFit/>
          </a:bodyPr>
          <a:lstStyle/>
          <a:p>
            <a:pPr>
              <a:lnSpc>
                <a:spcPct val="125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经过随机地点的数据采样，使用在线的地图测绘工具量取地形，计算可以得到单位面积下的垃圾分布数值，进而通过这个数值随机多组数据开展实验，测量实际清洁时间，并使用前期测得的机器人运动速度计算出没有算法优化下的理论清洁时间进行计算，得到</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实验数据及结论</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如下：</a:t>
            </a:r>
          </a:p>
        </p:txBody>
      </p:sp>
      <p:graphicFrame>
        <p:nvGraphicFramePr>
          <p:cNvPr id="34" name="表格 33">
            <a:extLst>
              <a:ext uri="{FF2B5EF4-FFF2-40B4-BE49-F238E27FC236}">
                <a16:creationId xmlns:a16="http://schemas.microsoft.com/office/drawing/2014/main" id="{DC1182E6-10F2-5EBD-4726-571740DF4BA3}"/>
              </a:ext>
            </a:extLst>
          </p:cNvPr>
          <p:cNvGraphicFramePr>
            <a:graphicFrameLocks noGrp="1"/>
          </p:cNvGraphicFramePr>
          <p:nvPr>
            <p:extLst>
              <p:ext uri="{D42A27DB-BD31-4B8C-83A1-F6EECF244321}">
                <p14:modId xmlns:p14="http://schemas.microsoft.com/office/powerpoint/2010/main" val="1788188700"/>
              </p:ext>
            </p:extLst>
          </p:nvPr>
        </p:nvGraphicFramePr>
        <p:xfrm>
          <a:off x="11308705" y="36459224"/>
          <a:ext cx="14868653" cy="6474172"/>
        </p:xfrm>
        <a:graphic>
          <a:graphicData uri="http://schemas.openxmlformats.org/drawingml/2006/table">
            <a:tbl>
              <a:tblPr firstRow="1" firstCol="1" bandRow="1">
                <a:tableStyleId>{BDBED569-4797-4DF1-A0F4-6AAB3CD982D8}</a:tableStyleId>
              </a:tblPr>
              <a:tblGrid>
                <a:gridCol w="2589523">
                  <a:extLst>
                    <a:ext uri="{9D8B030D-6E8A-4147-A177-3AD203B41FA5}">
                      <a16:colId xmlns:a16="http://schemas.microsoft.com/office/drawing/2014/main" val="2572485219"/>
                    </a:ext>
                  </a:extLst>
                </a:gridCol>
                <a:gridCol w="2472366">
                  <a:extLst>
                    <a:ext uri="{9D8B030D-6E8A-4147-A177-3AD203B41FA5}">
                      <a16:colId xmlns:a16="http://schemas.microsoft.com/office/drawing/2014/main" val="2493790693"/>
                    </a:ext>
                  </a:extLst>
                </a:gridCol>
                <a:gridCol w="2472366">
                  <a:extLst>
                    <a:ext uri="{9D8B030D-6E8A-4147-A177-3AD203B41FA5}">
                      <a16:colId xmlns:a16="http://schemas.microsoft.com/office/drawing/2014/main" val="3827527248"/>
                    </a:ext>
                  </a:extLst>
                </a:gridCol>
                <a:gridCol w="2472366">
                  <a:extLst>
                    <a:ext uri="{9D8B030D-6E8A-4147-A177-3AD203B41FA5}">
                      <a16:colId xmlns:a16="http://schemas.microsoft.com/office/drawing/2014/main" val="2471728746"/>
                    </a:ext>
                  </a:extLst>
                </a:gridCol>
                <a:gridCol w="2472366">
                  <a:extLst>
                    <a:ext uri="{9D8B030D-6E8A-4147-A177-3AD203B41FA5}">
                      <a16:colId xmlns:a16="http://schemas.microsoft.com/office/drawing/2014/main" val="2741901222"/>
                    </a:ext>
                  </a:extLst>
                </a:gridCol>
                <a:gridCol w="2389666">
                  <a:extLst>
                    <a:ext uri="{9D8B030D-6E8A-4147-A177-3AD203B41FA5}">
                      <a16:colId xmlns:a16="http://schemas.microsoft.com/office/drawing/2014/main" val="917966605"/>
                    </a:ext>
                  </a:extLst>
                </a:gridCol>
              </a:tblGrid>
              <a:tr h="1576880">
                <a:tc>
                  <a:txBody>
                    <a:bodyPr/>
                    <a:lstStyle/>
                    <a:p>
                      <a:pPr algn="ctr">
                        <a:lnSpc>
                          <a:spcPct val="150000"/>
                        </a:lnSpc>
                        <a:spcAft>
                          <a:spcPts val="1000"/>
                        </a:spcAft>
                      </a:pPr>
                      <a:r>
                        <a:rPr lang="en-US" sz="3600">
                          <a:effectLst/>
                        </a:rPr>
                        <a:t> </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3600">
                          <a:effectLst/>
                        </a:rPr>
                        <a:t>数据</a:t>
                      </a:r>
                      <a:r>
                        <a:rPr lang="en-US" sz="3600">
                          <a:effectLst/>
                        </a:rPr>
                        <a:t>1</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3600">
                          <a:effectLst/>
                        </a:rPr>
                        <a:t>数据</a:t>
                      </a:r>
                      <a:r>
                        <a:rPr lang="en-US" sz="3600">
                          <a:effectLst/>
                        </a:rPr>
                        <a:t>2</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3600">
                          <a:effectLst/>
                        </a:rPr>
                        <a:t>数据</a:t>
                      </a:r>
                      <a:r>
                        <a:rPr lang="en-US" sz="3600">
                          <a:effectLst/>
                        </a:rPr>
                        <a:t>3</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3600">
                          <a:effectLst/>
                        </a:rPr>
                        <a:t>平均值</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3600" dirty="0">
                          <a:effectLst/>
                        </a:rPr>
                        <a:t>优化比例</a:t>
                      </a:r>
                      <a:endParaRPr lang="zh-CN" sz="36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77605616"/>
                  </a:ext>
                </a:extLst>
              </a:tr>
              <a:tr h="2448646">
                <a:tc>
                  <a:txBody>
                    <a:bodyPr/>
                    <a:lstStyle/>
                    <a:p>
                      <a:pPr algn="ctr">
                        <a:lnSpc>
                          <a:spcPct val="150000"/>
                        </a:lnSpc>
                        <a:spcAft>
                          <a:spcPts val="1000"/>
                        </a:spcAft>
                      </a:pPr>
                      <a:r>
                        <a:rPr lang="zh-CN" sz="3600">
                          <a:effectLst/>
                        </a:rPr>
                        <a:t>智能调优测试速度（</a:t>
                      </a:r>
                      <a:r>
                        <a:rPr lang="en-US" sz="3600">
                          <a:effectLst/>
                        </a:rPr>
                        <a:t>s</a:t>
                      </a:r>
                      <a:r>
                        <a:rPr lang="zh-CN" sz="3600">
                          <a:effectLst/>
                        </a:rPr>
                        <a:t>）</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3600">
                          <a:effectLst/>
                        </a:rPr>
                        <a:t>35.4</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3600">
                          <a:effectLst/>
                        </a:rPr>
                        <a:t>26.7</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3600">
                          <a:effectLst/>
                        </a:rPr>
                        <a:t>55.1</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3600">
                          <a:effectLst/>
                        </a:rPr>
                        <a:t>39.1</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3600">
                          <a:effectLst/>
                        </a:rPr>
                        <a:t>38.52%</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28543617"/>
                  </a:ext>
                </a:extLst>
              </a:tr>
              <a:tr h="2448646">
                <a:tc>
                  <a:txBody>
                    <a:bodyPr/>
                    <a:lstStyle/>
                    <a:p>
                      <a:pPr algn="ctr">
                        <a:lnSpc>
                          <a:spcPct val="150000"/>
                        </a:lnSpc>
                        <a:spcAft>
                          <a:spcPts val="1000"/>
                        </a:spcAft>
                      </a:pPr>
                      <a:r>
                        <a:rPr lang="zh-CN" sz="3600">
                          <a:effectLst/>
                        </a:rPr>
                        <a:t>巡航清理计算速度（</a:t>
                      </a:r>
                      <a:r>
                        <a:rPr lang="en-US" sz="3600">
                          <a:effectLst/>
                        </a:rPr>
                        <a:t>s</a:t>
                      </a:r>
                      <a:r>
                        <a:rPr lang="zh-CN" sz="3600">
                          <a:effectLst/>
                        </a:rPr>
                        <a:t>）</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3600">
                          <a:effectLst/>
                        </a:rPr>
                        <a:t>63.6</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3600">
                          <a:effectLst/>
                        </a:rPr>
                        <a:t>63.6</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3600">
                          <a:effectLst/>
                        </a:rPr>
                        <a:t>63.6</a:t>
                      </a:r>
                      <a:endParaRPr lang="zh-CN" sz="36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3600" dirty="0">
                          <a:effectLst/>
                        </a:rPr>
                        <a:t>63.6</a:t>
                      </a:r>
                      <a:endParaRPr lang="zh-CN" sz="36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3600" dirty="0">
                          <a:effectLst/>
                        </a:rPr>
                        <a:t>/</a:t>
                      </a:r>
                      <a:endParaRPr lang="zh-CN" sz="36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93768301"/>
                  </a:ext>
                </a:extLst>
              </a:tr>
            </a:tbl>
          </a:graphicData>
        </a:graphic>
      </p:graphicFrame>
      <p:sp>
        <p:nvSpPr>
          <p:cNvPr id="37" name="文本框 36">
            <a:extLst>
              <a:ext uri="{FF2B5EF4-FFF2-40B4-BE49-F238E27FC236}">
                <a16:creationId xmlns:a16="http://schemas.microsoft.com/office/drawing/2014/main" id="{BE8467E8-9171-BB02-22F3-557F9A59614D}"/>
              </a:ext>
            </a:extLst>
          </p:cNvPr>
          <p:cNvSpPr txBox="1"/>
          <p:nvPr/>
        </p:nvSpPr>
        <p:spPr>
          <a:xfrm>
            <a:off x="26686063" y="36459224"/>
            <a:ext cx="5205226" cy="6471002"/>
          </a:xfrm>
          <a:prstGeom prst="rect">
            <a:avLst/>
          </a:prstGeom>
          <a:noFill/>
        </p:spPr>
        <p:txBody>
          <a:bodyPr wrap="square">
            <a:spAutoFit/>
          </a:bodyPr>
          <a:lstStyle/>
          <a:p>
            <a:pPr>
              <a:lnSpc>
                <a:spcPct val="125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经过路径调优后，机器人比原有计划的运行速度平均高出</a:t>
            </a: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38.52%</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，可见本课题提出的研究</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方案可行</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，且</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有极高的运行效率</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a:t>
            </a:r>
          </a:p>
        </p:txBody>
      </p:sp>
      <p:graphicFrame>
        <p:nvGraphicFramePr>
          <p:cNvPr id="38" name="表格 37">
            <a:extLst>
              <a:ext uri="{FF2B5EF4-FFF2-40B4-BE49-F238E27FC236}">
                <a16:creationId xmlns:a16="http://schemas.microsoft.com/office/drawing/2014/main" id="{2DCFA4A8-5C55-AFB7-B57B-8F8E003014BE}"/>
              </a:ext>
            </a:extLst>
          </p:cNvPr>
          <p:cNvGraphicFramePr>
            <a:graphicFrameLocks noGrp="1"/>
          </p:cNvGraphicFramePr>
          <p:nvPr>
            <p:extLst>
              <p:ext uri="{D42A27DB-BD31-4B8C-83A1-F6EECF244321}">
                <p14:modId xmlns:p14="http://schemas.microsoft.com/office/powerpoint/2010/main" val="522619052"/>
              </p:ext>
            </p:extLst>
          </p:nvPr>
        </p:nvGraphicFramePr>
        <p:xfrm>
          <a:off x="32908711" y="14280025"/>
          <a:ext cx="9782584" cy="11892538"/>
        </p:xfrm>
        <a:graphic>
          <a:graphicData uri="http://schemas.openxmlformats.org/drawingml/2006/table">
            <a:tbl>
              <a:tblPr firstRow="1" firstCol="1" bandRow="1">
                <a:tableStyleId>{BDBED569-4797-4DF1-A0F4-6AAB3CD982D8}</a:tableStyleId>
              </a:tblPr>
              <a:tblGrid>
                <a:gridCol w="2219399">
                  <a:extLst>
                    <a:ext uri="{9D8B030D-6E8A-4147-A177-3AD203B41FA5}">
                      <a16:colId xmlns:a16="http://schemas.microsoft.com/office/drawing/2014/main" val="1133063064"/>
                    </a:ext>
                  </a:extLst>
                </a:gridCol>
                <a:gridCol w="2219399">
                  <a:extLst>
                    <a:ext uri="{9D8B030D-6E8A-4147-A177-3AD203B41FA5}">
                      <a16:colId xmlns:a16="http://schemas.microsoft.com/office/drawing/2014/main" val="4130777734"/>
                    </a:ext>
                  </a:extLst>
                </a:gridCol>
                <a:gridCol w="2256315">
                  <a:extLst>
                    <a:ext uri="{9D8B030D-6E8A-4147-A177-3AD203B41FA5}">
                      <a16:colId xmlns:a16="http://schemas.microsoft.com/office/drawing/2014/main" val="2958831876"/>
                    </a:ext>
                  </a:extLst>
                </a:gridCol>
                <a:gridCol w="3087471">
                  <a:extLst>
                    <a:ext uri="{9D8B030D-6E8A-4147-A177-3AD203B41FA5}">
                      <a16:colId xmlns:a16="http://schemas.microsoft.com/office/drawing/2014/main" val="925012749"/>
                    </a:ext>
                  </a:extLst>
                </a:gridCol>
              </a:tblGrid>
              <a:tr h="1449572">
                <a:tc>
                  <a:txBody>
                    <a:bodyPr/>
                    <a:lstStyle/>
                    <a:p>
                      <a:endParaRPr lang="zh-CN" sz="2400">
                        <a:effectLst/>
                        <a:latin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价格（元）</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工业化生产价格（元）</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备注</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24379404"/>
                  </a:ext>
                </a:extLst>
              </a:tr>
              <a:tr h="685802">
                <a:tc>
                  <a:txBody>
                    <a:bodyPr/>
                    <a:lstStyle/>
                    <a:p>
                      <a:pPr algn="ctr">
                        <a:lnSpc>
                          <a:spcPct val="150000"/>
                        </a:lnSpc>
                        <a:spcAft>
                          <a:spcPts val="1000"/>
                        </a:spcAft>
                      </a:pPr>
                      <a:r>
                        <a:rPr lang="en-US" sz="2400">
                          <a:effectLst/>
                        </a:rPr>
                        <a:t>Arduino</a:t>
                      </a:r>
                      <a:r>
                        <a:rPr lang="zh-CN" sz="2400">
                          <a:effectLst/>
                        </a:rPr>
                        <a:t>控制器</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129</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7.5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采用</a:t>
                      </a:r>
                      <a:r>
                        <a:rPr lang="en-US" sz="2400">
                          <a:effectLst/>
                        </a:rPr>
                        <a:t>51</a:t>
                      </a:r>
                      <a:r>
                        <a:rPr lang="zh-CN" sz="2400">
                          <a:effectLst/>
                        </a:rPr>
                        <a:t>单片机替代</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9500342"/>
                  </a:ext>
                </a:extLst>
              </a:tr>
              <a:tr h="685802">
                <a:tc>
                  <a:txBody>
                    <a:bodyPr/>
                    <a:lstStyle/>
                    <a:p>
                      <a:pPr algn="ctr">
                        <a:lnSpc>
                          <a:spcPct val="150000"/>
                        </a:lnSpc>
                        <a:spcAft>
                          <a:spcPts val="1000"/>
                        </a:spcAft>
                      </a:pPr>
                      <a:r>
                        <a:rPr lang="en-US" sz="2400">
                          <a:effectLst/>
                        </a:rPr>
                        <a:t>Arduino</a:t>
                      </a:r>
                      <a:r>
                        <a:rPr lang="zh-CN" sz="2400">
                          <a:effectLst/>
                        </a:rPr>
                        <a:t>扩展板</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99</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采用单片机面包板</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53173402"/>
                  </a:ext>
                </a:extLst>
              </a:tr>
              <a:tr h="1449572">
                <a:tc>
                  <a:txBody>
                    <a:bodyPr/>
                    <a:lstStyle/>
                    <a:p>
                      <a:pPr algn="ctr">
                        <a:lnSpc>
                          <a:spcPct val="150000"/>
                        </a:lnSpc>
                        <a:spcAft>
                          <a:spcPts val="1000"/>
                        </a:spcAft>
                      </a:pPr>
                      <a:r>
                        <a:rPr lang="zh-CN" sz="2400">
                          <a:effectLst/>
                        </a:rPr>
                        <a:t>超声波传感器</a:t>
                      </a:r>
                      <a:r>
                        <a:rPr lang="en-US" sz="2400">
                          <a:effectLst/>
                        </a:rPr>
                        <a:t>*2</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19.8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改进为含温度补偿的新型超声波</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8958376"/>
                  </a:ext>
                </a:extLst>
              </a:tr>
              <a:tr h="685802">
                <a:tc>
                  <a:txBody>
                    <a:bodyPr/>
                    <a:lstStyle/>
                    <a:p>
                      <a:pPr algn="ctr">
                        <a:lnSpc>
                          <a:spcPct val="150000"/>
                        </a:lnSpc>
                        <a:spcAft>
                          <a:spcPts val="1000"/>
                        </a:spcAft>
                      </a:pPr>
                      <a:r>
                        <a:rPr lang="zh-CN" sz="2400">
                          <a:effectLst/>
                        </a:rPr>
                        <a:t>小型传送带</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149</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24.5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3020577788"/>
                  </a:ext>
                </a:extLst>
              </a:tr>
              <a:tr h="685802">
                <a:tc>
                  <a:txBody>
                    <a:bodyPr/>
                    <a:lstStyle/>
                    <a:p>
                      <a:pPr algn="ctr">
                        <a:lnSpc>
                          <a:spcPct val="150000"/>
                        </a:lnSpc>
                        <a:spcAft>
                          <a:spcPts val="1000"/>
                        </a:spcAft>
                      </a:pPr>
                      <a:r>
                        <a:rPr lang="zh-CN" sz="2400">
                          <a:effectLst/>
                        </a:rPr>
                        <a:t>船模</a:t>
                      </a:r>
                      <a:r>
                        <a:rPr lang="en-US" sz="2400">
                          <a:effectLst/>
                        </a:rPr>
                        <a:t>*2</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300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130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2381089942"/>
                  </a:ext>
                </a:extLst>
              </a:tr>
              <a:tr h="685802">
                <a:tc>
                  <a:txBody>
                    <a:bodyPr/>
                    <a:lstStyle/>
                    <a:p>
                      <a:pPr algn="ctr">
                        <a:lnSpc>
                          <a:spcPct val="150000"/>
                        </a:lnSpc>
                        <a:spcAft>
                          <a:spcPts val="1000"/>
                        </a:spcAft>
                      </a:pPr>
                      <a:r>
                        <a:rPr lang="zh-CN" sz="2400">
                          <a:effectLst/>
                        </a:rPr>
                        <a:t>锂电池</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180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36</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1239781922"/>
                  </a:ext>
                </a:extLst>
              </a:tr>
              <a:tr h="685802">
                <a:tc>
                  <a:txBody>
                    <a:bodyPr/>
                    <a:lstStyle/>
                    <a:p>
                      <a:pPr algn="ctr">
                        <a:lnSpc>
                          <a:spcPct val="150000"/>
                        </a:lnSpc>
                        <a:spcAft>
                          <a:spcPts val="1000"/>
                        </a:spcAft>
                      </a:pPr>
                      <a:r>
                        <a:rPr lang="en-US" sz="2400">
                          <a:effectLst/>
                        </a:rPr>
                        <a:t>3D</a:t>
                      </a:r>
                      <a:r>
                        <a:rPr lang="zh-CN" sz="2400">
                          <a:effectLst/>
                        </a:rPr>
                        <a:t>打印部件</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44365145"/>
                  </a:ext>
                </a:extLst>
              </a:tr>
              <a:tr h="685802">
                <a:tc>
                  <a:txBody>
                    <a:bodyPr/>
                    <a:lstStyle/>
                    <a:p>
                      <a:pPr algn="ctr">
                        <a:lnSpc>
                          <a:spcPct val="150000"/>
                        </a:lnSpc>
                        <a:spcAft>
                          <a:spcPts val="1000"/>
                        </a:spcAft>
                      </a:pPr>
                      <a:r>
                        <a:rPr lang="en-US" sz="2400">
                          <a:effectLst/>
                        </a:rPr>
                        <a:t>RC390</a:t>
                      </a:r>
                      <a:r>
                        <a:rPr lang="zh-CN" sz="2400">
                          <a:effectLst/>
                        </a:rPr>
                        <a:t>电机</a:t>
                      </a:r>
                      <a:r>
                        <a:rPr lang="en-US" sz="2400">
                          <a:effectLst/>
                        </a:rPr>
                        <a:t>*2</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40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2407403369"/>
                  </a:ext>
                </a:extLst>
              </a:tr>
              <a:tr h="685802">
                <a:tc>
                  <a:txBody>
                    <a:bodyPr/>
                    <a:lstStyle/>
                    <a:p>
                      <a:pPr algn="ctr">
                        <a:lnSpc>
                          <a:spcPct val="150000"/>
                        </a:lnSpc>
                        <a:spcAft>
                          <a:spcPts val="1000"/>
                        </a:spcAft>
                      </a:pPr>
                      <a:r>
                        <a:rPr lang="zh-CN" sz="2400">
                          <a:effectLst/>
                        </a:rPr>
                        <a:t>舵机</a:t>
                      </a:r>
                      <a:r>
                        <a:rPr lang="en-US" sz="2400">
                          <a:effectLst/>
                        </a:rPr>
                        <a:t>*3</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45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29.4</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1149519619"/>
                  </a:ext>
                </a:extLst>
              </a:tr>
              <a:tr h="685802">
                <a:tc>
                  <a:txBody>
                    <a:bodyPr/>
                    <a:lstStyle/>
                    <a:p>
                      <a:pPr algn="ctr">
                        <a:lnSpc>
                          <a:spcPct val="150000"/>
                        </a:lnSpc>
                        <a:spcAft>
                          <a:spcPts val="1000"/>
                        </a:spcAft>
                      </a:pPr>
                      <a:r>
                        <a:rPr lang="zh-CN" sz="2400">
                          <a:effectLst/>
                        </a:rPr>
                        <a:t>铝金属板</a:t>
                      </a:r>
                      <a:r>
                        <a:rPr lang="en-US" sz="2400">
                          <a:effectLst/>
                        </a:rPr>
                        <a:t>*5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90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25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17146875"/>
                  </a:ext>
                </a:extLst>
              </a:tr>
              <a:tr h="685802">
                <a:tc>
                  <a:txBody>
                    <a:bodyPr/>
                    <a:lstStyle/>
                    <a:p>
                      <a:pPr algn="ctr">
                        <a:lnSpc>
                          <a:spcPct val="150000"/>
                        </a:lnSpc>
                        <a:spcAft>
                          <a:spcPts val="1000"/>
                        </a:spcAft>
                      </a:pPr>
                      <a:r>
                        <a:rPr lang="zh-CN" sz="2400">
                          <a:effectLst/>
                        </a:rPr>
                        <a:t>步进电机</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18.8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903314513"/>
                  </a:ext>
                </a:extLst>
              </a:tr>
              <a:tr h="685802">
                <a:tc>
                  <a:txBody>
                    <a:bodyPr/>
                    <a:lstStyle/>
                    <a:p>
                      <a:pPr algn="ctr">
                        <a:lnSpc>
                          <a:spcPct val="150000"/>
                        </a:lnSpc>
                        <a:spcAft>
                          <a:spcPts val="1000"/>
                        </a:spcAft>
                      </a:pPr>
                      <a:r>
                        <a:rPr lang="zh-CN" sz="2400">
                          <a:effectLst/>
                        </a:rPr>
                        <a:t>总计</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1097</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304.8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3668823432"/>
                  </a:ext>
                </a:extLst>
              </a:tr>
              <a:tr h="1449572">
                <a:tc gridSpan="4">
                  <a:txBody>
                    <a:bodyPr/>
                    <a:lstStyle/>
                    <a:p>
                      <a:pPr algn="ctr">
                        <a:lnSpc>
                          <a:spcPct val="150000"/>
                        </a:lnSpc>
                        <a:spcAft>
                          <a:spcPts val="1000"/>
                        </a:spcAft>
                      </a:pPr>
                      <a:r>
                        <a:rPr lang="zh-CN" sz="2400" dirty="0">
                          <a:effectLst/>
                        </a:rPr>
                        <a:t>注：后者所列价格均为对应元器件在</a:t>
                      </a:r>
                      <a:r>
                        <a:rPr lang="en-US" sz="2400" dirty="0">
                          <a:effectLst/>
                        </a:rPr>
                        <a:t>1688</a:t>
                      </a:r>
                      <a:r>
                        <a:rPr lang="zh-CN" sz="2400" dirty="0">
                          <a:effectLst/>
                        </a:rPr>
                        <a:t>阿里巴巴批发商城上的价格，需批量购买</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64920835"/>
                  </a:ext>
                </a:extLst>
              </a:tr>
            </a:tbl>
          </a:graphicData>
        </a:graphic>
      </p:graphicFrame>
      <p:sp>
        <p:nvSpPr>
          <p:cNvPr id="41" name="文本框 40">
            <a:extLst>
              <a:ext uri="{FF2B5EF4-FFF2-40B4-BE49-F238E27FC236}">
                <a16:creationId xmlns:a16="http://schemas.microsoft.com/office/drawing/2014/main" id="{E29842E2-D5D5-8A3A-09D3-181486ADE587}"/>
              </a:ext>
            </a:extLst>
          </p:cNvPr>
          <p:cNvSpPr txBox="1"/>
          <p:nvPr/>
        </p:nvSpPr>
        <p:spPr>
          <a:xfrm>
            <a:off x="32908711" y="26522211"/>
            <a:ext cx="9782583" cy="4624343"/>
          </a:xfrm>
          <a:prstGeom prst="rect">
            <a:avLst/>
          </a:prstGeom>
          <a:noFill/>
        </p:spPr>
        <p:txBody>
          <a:bodyPr wrap="square">
            <a:spAutoFit/>
          </a:bodyPr>
          <a:lstStyle/>
          <a:p>
            <a:pPr>
              <a:lnSpc>
                <a:spcPct val="125000"/>
              </a:lnSpc>
            </a:pPr>
            <a:r>
              <a:rPr lang="zh-CN" altLang="en-US" sz="4800" dirty="0">
                <a:latin typeface="华文中宋" panose="02010600040101010101" pitchFamily="2" charset="-122"/>
                <a:ea typeface="华文中宋" panose="02010600040101010101" pitchFamily="2" charset="-122"/>
              </a:rPr>
              <a:t>我对其部分部件进行了工业化的优化，从而使得该机器能够将整体的制作成本置于</a:t>
            </a:r>
            <a:r>
              <a:rPr lang="en-US" altLang="zh-CN" sz="4800" dirty="0">
                <a:latin typeface="华文中宋" panose="02010600040101010101" pitchFamily="2" charset="-122"/>
                <a:ea typeface="华文中宋" panose="02010600040101010101" pitchFamily="2" charset="-122"/>
              </a:rPr>
              <a:t>300-400</a:t>
            </a:r>
            <a:r>
              <a:rPr lang="zh-CN" altLang="en-US" sz="4800" dirty="0">
                <a:latin typeface="华文中宋" panose="02010600040101010101" pitchFamily="2" charset="-122"/>
                <a:ea typeface="华文中宋" panose="02010600040101010101" pitchFamily="2" charset="-122"/>
              </a:rPr>
              <a:t>元间，售价在千元级别，可知本品具有较强的市场竞争力与市场价值。</a:t>
            </a:r>
            <a:endParaRPr lang="en-US" altLang="zh-CN" sz="4800" dirty="0">
              <a:latin typeface="华文中宋" panose="02010600040101010101" pitchFamily="2" charset="-122"/>
              <a:ea typeface="华文中宋" panose="02010600040101010101" pitchFamily="2" charset="-122"/>
            </a:endParaRPr>
          </a:p>
        </p:txBody>
      </p:sp>
      <p:sp>
        <p:nvSpPr>
          <p:cNvPr id="42" name="文本框 41">
            <a:extLst>
              <a:ext uri="{FF2B5EF4-FFF2-40B4-BE49-F238E27FC236}">
                <a16:creationId xmlns:a16="http://schemas.microsoft.com/office/drawing/2014/main" id="{DEBF7595-E641-9DC0-D58A-B45083CE2388}"/>
              </a:ext>
            </a:extLst>
          </p:cNvPr>
          <p:cNvSpPr txBox="1"/>
          <p:nvPr/>
        </p:nvSpPr>
        <p:spPr>
          <a:xfrm>
            <a:off x="34200319" y="31705335"/>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项目创新点</a:t>
            </a:r>
          </a:p>
        </p:txBody>
      </p:sp>
      <p:sp>
        <p:nvSpPr>
          <p:cNvPr id="43" name="文本框 42">
            <a:extLst>
              <a:ext uri="{FF2B5EF4-FFF2-40B4-BE49-F238E27FC236}">
                <a16:creationId xmlns:a16="http://schemas.microsoft.com/office/drawing/2014/main" id="{6E3D2537-D55D-E345-F538-5E47113ABB62}"/>
              </a:ext>
            </a:extLst>
          </p:cNvPr>
          <p:cNvSpPr txBox="1"/>
          <p:nvPr/>
        </p:nvSpPr>
        <p:spPr>
          <a:xfrm>
            <a:off x="32908705" y="34353352"/>
            <a:ext cx="9782582" cy="8317662"/>
          </a:xfrm>
          <a:prstGeom prst="rect">
            <a:avLst/>
          </a:prstGeom>
          <a:noFill/>
        </p:spPr>
        <p:txBody>
          <a:bodyPr wrap="square">
            <a:spAutoFit/>
          </a:bodyPr>
          <a:lstStyle/>
          <a:p>
            <a:pPr marL="914400" indent="-914400">
              <a:lnSpc>
                <a:spcPct val="125000"/>
              </a:lnSpc>
              <a:buAutoNum type="arabicPeriod"/>
            </a:pP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人工智能摄像头</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：通过其识别发现水面垃圾后，能够实时控制并跟踪，进行路径调优，使得运行更加高效；</a:t>
            </a:r>
            <a:endPar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endParaRPr>
          </a:p>
          <a:p>
            <a:pPr marL="914400" indent="-914400">
              <a:lnSpc>
                <a:spcPct val="125000"/>
              </a:lnSpc>
              <a:buAutoNum type="arabicPeriod"/>
            </a:pP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运动系统</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：添加超声波传感器用于机器人避障，提高抗逆性；</a:t>
            </a:r>
            <a:endPar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endParaRPr>
          </a:p>
          <a:p>
            <a:pPr marL="914400" indent="-914400">
              <a:lnSpc>
                <a:spcPct val="125000"/>
              </a:lnSpc>
              <a:buAutoNum type="arabicPeriod"/>
            </a:pPr>
            <a:r>
              <a:rPr lang="en-US" altLang="zh-CN" sz="4800" b="1" dirty="0">
                <a:effectLst/>
                <a:latin typeface="华文中宋" panose="02010600040101010101" pitchFamily="2" charset="-122"/>
                <a:ea typeface="华文中宋" panose="02010600040101010101" pitchFamily="2" charset="-122"/>
                <a:cs typeface="Times New Roman" panose="02020603050405020304" pitchFamily="18" charset="0"/>
              </a:rPr>
              <a:t>3D </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打印</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：使用</a:t>
            </a:r>
            <a:r>
              <a:rPr lang="en-US" altLang="zh-CN" sz="4800" dirty="0">
                <a:latin typeface="华文中宋" panose="02010600040101010101" pitchFamily="2" charset="-122"/>
                <a:ea typeface="华文中宋" panose="02010600040101010101" pitchFamily="2" charset="-122"/>
                <a:cs typeface="Times New Roman" panose="02020603050405020304" pitchFamily="18" charset="0"/>
              </a:rPr>
              <a:t> PLA </a:t>
            </a:r>
            <a:r>
              <a:rPr lang="zh-CN" altLang="en-US" sz="4800" dirty="0">
                <a:latin typeface="华文中宋" panose="02010600040101010101" pitchFamily="2" charset="-122"/>
                <a:ea typeface="华文中宋" panose="02010600040101010101" pitchFamily="2" charset="-122"/>
                <a:cs typeface="Times New Roman" panose="02020603050405020304" pitchFamily="18" charset="0"/>
              </a:rPr>
              <a:t>材料制作大部分结构件，物美价廉且能够促进环保效益。</a:t>
            </a:r>
            <a:endPar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490567424"/>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66</TotalTime>
  <Words>649</Words>
  <Application>Microsoft Office PowerPoint</Application>
  <PresentationFormat>自定义</PresentationFormat>
  <Paragraphs>86</Paragraphs>
  <Slides>1</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vt:i4>
      </vt:variant>
    </vt:vector>
  </HeadingPairs>
  <TitlesOfParts>
    <vt:vector size="8" baseType="lpstr">
      <vt:lpstr>华文中宋</vt:lpstr>
      <vt:lpstr>Arial</vt:lpstr>
      <vt:lpstr>Calibri</vt:lpstr>
      <vt:lpstr>Calibri Light</vt:lpstr>
      <vt:lpstr>Times New Roman</vt:lpstr>
      <vt:lpstr>ZCOOL XiaoWei</vt:lpstr>
      <vt:lpstr>Office 主题​​</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钟 熠</dc:creator>
  <cp:lastModifiedBy>钟 熠</cp:lastModifiedBy>
  <cp:revision>3</cp:revision>
  <dcterms:created xsi:type="dcterms:W3CDTF">2023-03-01T14:07:42Z</dcterms:created>
  <dcterms:modified xsi:type="dcterms:W3CDTF">2023-03-02T08:00:40Z</dcterms:modified>
</cp:coreProperties>
</file>

<file path=docProps/thumbnail.jpeg>
</file>